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Montserrat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/gnvxU8SAj1Co5EjCPsBMwaKK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/>
    <p:restoredTop sz="75643"/>
  </p:normalViewPr>
  <p:slideViewPr>
    <p:cSldViewPr snapToGrid="0">
      <p:cViewPr varScale="1">
        <p:scale>
          <a:sx n="99" d="100"/>
          <a:sy n="99" d="100"/>
        </p:scale>
        <p:origin x="153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d6d98a5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d6d98a5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d6d98a58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d6d98a58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d6d98a58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d6d98a58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ebabc53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ebabc53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oder Roman (Herr der Ringe, 1954)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d6d98a58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d6d98a58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d6d98a58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d6d98a58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d6d98a5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d6d98a5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6" name="Google Shape;7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5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4" name="Google Shape;5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rafiken_Tabellen_Bilder">
  <p:cSld name="5_Grafiken_Tabellen_Bil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49"/>
          <p:cNvCxnSpPr/>
          <p:nvPr/>
        </p:nvCxnSpPr>
        <p:spPr>
          <a:xfrm>
            <a:off x="0" y="1059582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009CD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49"/>
          <p:cNvSpPr txBox="1">
            <a:spLocks noGrp="1"/>
          </p:cNvSpPr>
          <p:nvPr>
            <p:ph type="body" idx="1"/>
          </p:nvPr>
        </p:nvSpPr>
        <p:spPr>
          <a:xfrm>
            <a:off x="323528" y="1347614"/>
            <a:ext cx="8496900" cy="3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937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937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937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937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Leerseite">
  <p:cSld name="6_Leersei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50"/>
          <p:cNvCxnSpPr/>
          <p:nvPr/>
        </p:nvCxnSpPr>
        <p:spPr>
          <a:xfrm>
            <a:off x="0" y="1059582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009CD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662-66035-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zenodo.org/record/492239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hmel-digital.de/index/persons/_/0/gnd_118508466" TargetMode="External"/><Relationship Id="rId5" Type="http://schemas.openxmlformats.org/officeDocument/2006/relationships/hyperlink" Target="https://dehmel-digital.de/index/persons/_/0/gnd_118679228" TargetMode="External"/><Relationship Id="rId4" Type="http://schemas.openxmlformats.org/officeDocument/2006/relationships/hyperlink" Target="https://dehmel-digital.de/index/persons/_/0/gnd_11867923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.com/de/download/manual.jsp" TargetMode="External"/><Relationship Id="rId7" Type="http://schemas.openxmlformats.org/officeDocument/2006/relationships/hyperlink" Target="https://zenodo.org/record/555595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dr.uni-hamburg.de/record/10830" TargetMode="External"/><Relationship Id="rId5" Type="http://schemas.openxmlformats.org/officeDocument/2006/relationships/hyperlink" Target="https://www.dropbox.com/s/mfnj349ezc1y8x1/german.conll.germeval2014.hgc_175m_600.crf.ser.gz?dl=0" TargetMode="External"/><Relationship Id="rId4" Type="http://schemas.openxmlformats.org/officeDocument/2006/relationships/hyperlink" Target="https://nlp.stanford.edu/software/CRF-NER.html#Downloa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Ehrmann%2C+M" TargetMode="External"/><Relationship Id="rId13" Type="http://schemas.openxmlformats.org/officeDocument/2006/relationships/hyperlink" Target="https://arxiv.org/abs/2109.11406" TargetMode="External"/><Relationship Id="rId3" Type="http://schemas.openxmlformats.org/officeDocument/2006/relationships/hyperlink" Target="https://opus.bibliothek.uni-wuerzburg.de/solrsearch/index/search/searchtype/authorsearch/author/Isabella+Reger" TargetMode="External"/><Relationship Id="rId7" Type="http://schemas.openxmlformats.org/officeDocument/2006/relationships/hyperlink" Target="https://opus.bibliothek.uni-wuerzburg.de/frontdoor/index/index/year/2017/docId/14333" TargetMode="External"/><Relationship Id="rId12" Type="http://schemas.openxmlformats.org/officeDocument/2006/relationships/hyperlink" Target="https://arxiv.org/search/cs?searchtype=author&amp;query=Doucet%2C+A" TargetMode="External"/><Relationship Id="rId2" Type="http://schemas.openxmlformats.org/officeDocument/2006/relationships/hyperlink" Target="https://opus.bibliothek.uni-wuerzburg.de/solrsearch/index/search/searchtype/authorsearch/author/Fotis+Jannidis" TargetMode="External"/><Relationship Id="rId16" Type="http://schemas.openxmlformats.org/officeDocument/2006/relationships/hyperlink" Target="https://doi.org/10.5281/zenodo.789211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us.bibliothek.uni-wuerzburg.de/solrsearch/index/search/searchtype/authorsearch/author/Frank+Puppe" TargetMode="External"/><Relationship Id="rId11" Type="http://schemas.openxmlformats.org/officeDocument/2006/relationships/hyperlink" Target="https://arxiv.org/search/cs?searchtype=author&amp;query=Romanello%2C+M" TargetMode="External"/><Relationship Id="rId5" Type="http://schemas.openxmlformats.org/officeDocument/2006/relationships/hyperlink" Target="https://opus.bibliothek.uni-wuerzburg.de/solrsearch/index/search/searchtype/authorsearch/author/Markus+Krug" TargetMode="External"/><Relationship Id="rId15" Type="http://schemas.openxmlformats.org/officeDocument/2006/relationships/hyperlink" Target="https://methods.clsinfra.io/" TargetMode="External"/><Relationship Id="rId10" Type="http://schemas.openxmlformats.org/officeDocument/2006/relationships/hyperlink" Target="https://arxiv.org/search/cs?searchtype=author&amp;query=Pontes%2C+E+L" TargetMode="External"/><Relationship Id="rId4" Type="http://schemas.openxmlformats.org/officeDocument/2006/relationships/hyperlink" Target="https://opus.bibliothek.uni-wuerzburg.de/solrsearch/index/search/searchtype/authorsearch/author/Lukas+Weimer" TargetMode="External"/><Relationship Id="rId9" Type="http://schemas.openxmlformats.org/officeDocument/2006/relationships/hyperlink" Target="https://arxiv.org/search/cs?searchtype=author&amp;query=Hamdi%2C+A" TargetMode="External"/><Relationship Id="rId14" Type="http://schemas.openxmlformats.org/officeDocument/2006/relationships/hyperlink" Target="https://doi.org/10.1515/9783110693973-00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ctrTitle"/>
          </p:nvPr>
        </p:nvSpPr>
        <p:spPr>
          <a:xfrm>
            <a:off x="281333" y="7142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600"/>
              <a:t>Named Entity Recognition für Geisteswissenschaftler:innen</a:t>
            </a:r>
            <a:endParaRPr sz="7700"/>
          </a:p>
        </p:txBody>
      </p:sp>
      <p:sp>
        <p:nvSpPr>
          <p:cNvPr id="66" name="Google Shape;66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7. August 2023, SUB Hamburg, Marie Flüh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5d6d98a58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00" y="673875"/>
            <a:ext cx="7531926" cy="476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5d6d98a582_0_0"/>
          <p:cNvSpPr txBox="1"/>
          <p:nvPr/>
        </p:nvSpPr>
        <p:spPr>
          <a:xfrm>
            <a:off x="175675" y="199425"/>
            <a:ext cx="579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NER als Teil der Briefanalyse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/>
          <p:nvPr/>
        </p:nvSpPr>
        <p:spPr>
          <a:xfrm>
            <a:off x="1803275" y="1754550"/>
            <a:ext cx="1380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kkitt"/>
              <a:buNone/>
            </a:pPr>
            <a:r>
              <a:rPr lang="de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Beispiele</a:t>
            </a:r>
            <a:br>
              <a:rPr lang="de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10"/>
          <p:cNvGrpSpPr/>
          <p:nvPr/>
        </p:nvGrpSpPr>
        <p:grpSpPr>
          <a:xfrm>
            <a:off x="3946768" y="2394692"/>
            <a:ext cx="1250465" cy="1360880"/>
            <a:chOff x="1932025" y="2399725"/>
            <a:chExt cx="2463000" cy="2240500"/>
          </a:xfrm>
        </p:grpSpPr>
        <p:sp>
          <p:nvSpPr>
            <p:cNvPr id="227" name="Google Shape;227;p10"/>
            <p:cNvSpPr/>
            <p:nvPr/>
          </p:nvSpPr>
          <p:spPr>
            <a:xfrm>
              <a:off x="1932025" y="3834125"/>
              <a:ext cx="2463000" cy="806100"/>
            </a:xfrm>
            <a:prstGeom prst="trapezoid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2137375" y="2399725"/>
              <a:ext cx="2052300" cy="13716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2221125" y="2483475"/>
              <a:ext cx="1895100" cy="1214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0"/>
            <p:cNvSpPr/>
            <p:nvPr/>
          </p:nvSpPr>
          <p:spPr>
            <a:xfrm rot="5400000">
              <a:off x="2758975" y="2692200"/>
              <a:ext cx="198900" cy="463500"/>
            </a:xfrm>
            <a:prstGeom prst="flowChartDelay">
              <a:avLst/>
            </a:prstGeom>
            <a:solidFill>
              <a:srgbClr val="FFFFFF"/>
            </a:solidFill>
            <a:ln w="19050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0"/>
            <p:cNvSpPr/>
            <p:nvPr/>
          </p:nvSpPr>
          <p:spPr>
            <a:xfrm rot="5400000">
              <a:off x="3354100" y="2689800"/>
              <a:ext cx="197400" cy="468300"/>
            </a:xfrm>
            <a:prstGeom prst="flowChartDelay">
              <a:avLst/>
            </a:prstGeom>
            <a:solidFill>
              <a:srgbClr val="FFFFFF"/>
            </a:solidFill>
            <a:ln w="19050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10"/>
            <p:cNvCxnSpPr/>
            <p:nvPr/>
          </p:nvCxnSpPr>
          <p:spPr>
            <a:xfrm rot="10800000" flipH="1">
              <a:off x="3686950" y="2473125"/>
              <a:ext cx="502500" cy="353400"/>
            </a:xfrm>
            <a:prstGeom prst="straightConnector1">
              <a:avLst/>
            </a:prstGeom>
            <a:noFill/>
            <a:ln w="19050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10"/>
            <p:cNvCxnSpPr/>
            <p:nvPr/>
          </p:nvCxnSpPr>
          <p:spPr>
            <a:xfrm rot="10800000">
              <a:off x="2137375" y="2487375"/>
              <a:ext cx="489300" cy="324900"/>
            </a:xfrm>
            <a:prstGeom prst="straightConnector1">
              <a:avLst/>
            </a:prstGeom>
            <a:noFill/>
            <a:ln w="19050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10"/>
            <p:cNvCxnSpPr/>
            <p:nvPr/>
          </p:nvCxnSpPr>
          <p:spPr>
            <a:xfrm>
              <a:off x="3104425" y="2825250"/>
              <a:ext cx="118200" cy="0"/>
            </a:xfrm>
            <a:prstGeom prst="straightConnector1">
              <a:avLst/>
            </a:prstGeom>
            <a:noFill/>
            <a:ln w="19050" cap="flat" cmpd="sng">
              <a:solidFill>
                <a:srgbClr val="8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35" name="Google Shape;235;p10"/>
          <p:cNvPicPr preferRelativeResize="0"/>
          <p:nvPr/>
        </p:nvPicPr>
        <p:blipFill rotWithShape="1">
          <a:blip r:embed="rId3">
            <a:alphaModFix/>
          </a:blip>
          <a:srcRect b="5122"/>
          <a:stretch/>
        </p:blipFill>
        <p:spPr>
          <a:xfrm>
            <a:off x="2752300" y="2741500"/>
            <a:ext cx="1103700" cy="7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10"/>
          <p:cNvGrpSpPr/>
          <p:nvPr/>
        </p:nvGrpSpPr>
        <p:grpSpPr>
          <a:xfrm>
            <a:off x="465907" y="2162257"/>
            <a:ext cx="1899960" cy="2346418"/>
            <a:chOff x="218810" y="2362408"/>
            <a:chExt cx="1216441" cy="1596855"/>
          </a:xfrm>
        </p:grpSpPr>
        <p:pic>
          <p:nvPicPr>
            <p:cNvPr id="237" name="Google Shape;237;p10"/>
            <p:cNvPicPr preferRelativeResize="0"/>
            <p:nvPr/>
          </p:nvPicPr>
          <p:blipFill rotWithShape="1">
            <a:blip r:embed="rId4">
              <a:alphaModFix/>
            </a:blip>
            <a:srcRect l="84740" t="39798"/>
            <a:stretch/>
          </p:blipFill>
          <p:spPr>
            <a:xfrm>
              <a:off x="824075" y="2362408"/>
              <a:ext cx="611176" cy="151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0"/>
            <p:cNvPicPr preferRelativeResize="0"/>
            <p:nvPr/>
          </p:nvPicPr>
          <p:blipFill rotWithShape="1">
            <a:blip r:embed="rId4">
              <a:alphaModFix/>
            </a:blip>
            <a:srcRect r="83419" b="39797"/>
            <a:stretch/>
          </p:blipFill>
          <p:spPr>
            <a:xfrm>
              <a:off x="218810" y="2441088"/>
              <a:ext cx="664125" cy="1518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10"/>
          <p:cNvPicPr preferRelativeResize="0"/>
          <p:nvPr/>
        </p:nvPicPr>
        <p:blipFill rotWithShape="1">
          <a:blip r:embed="rId3">
            <a:alphaModFix/>
          </a:blip>
          <a:srcRect b="5122"/>
          <a:stretch/>
        </p:blipFill>
        <p:spPr>
          <a:xfrm>
            <a:off x="2002925" y="3332450"/>
            <a:ext cx="1103700" cy="7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0"/>
          <p:cNvPicPr preferRelativeResize="0"/>
          <p:nvPr/>
        </p:nvPicPr>
        <p:blipFill rotWithShape="1">
          <a:blip r:embed="rId3">
            <a:alphaModFix/>
          </a:blip>
          <a:srcRect b="5122"/>
          <a:stretch/>
        </p:blipFill>
        <p:spPr>
          <a:xfrm>
            <a:off x="2546350" y="3555475"/>
            <a:ext cx="1103700" cy="7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0"/>
          <p:cNvPicPr preferRelativeResize="0"/>
          <p:nvPr/>
        </p:nvPicPr>
        <p:blipFill rotWithShape="1">
          <a:blip r:embed="rId3">
            <a:alphaModFix/>
          </a:blip>
          <a:srcRect b="5122"/>
          <a:stretch/>
        </p:blipFill>
        <p:spPr>
          <a:xfrm>
            <a:off x="1648600" y="3896200"/>
            <a:ext cx="1103700" cy="7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3">
            <a:alphaModFix/>
          </a:blip>
          <a:srcRect b="5122"/>
          <a:stretch/>
        </p:blipFill>
        <p:spPr>
          <a:xfrm>
            <a:off x="2942700" y="4001500"/>
            <a:ext cx="1103700" cy="7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0"/>
          <p:cNvSpPr/>
          <p:nvPr/>
        </p:nvSpPr>
        <p:spPr>
          <a:xfrm rot="4310416">
            <a:off x="2226656" y="2266912"/>
            <a:ext cx="533261" cy="3406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0E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 b="5122"/>
          <a:stretch/>
        </p:blipFill>
        <p:spPr>
          <a:xfrm>
            <a:off x="5696275" y="2319280"/>
            <a:ext cx="2887651" cy="191051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/>
          <p:nvPr/>
        </p:nvSpPr>
        <p:spPr>
          <a:xfrm>
            <a:off x="5288006" y="3104144"/>
            <a:ext cx="533400" cy="34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0E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10"/>
          <p:cNvCxnSpPr/>
          <p:nvPr/>
        </p:nvCxnSpPr>
        <p:spPr>
          <a:xfrm rot="10800000" flipH="1">
            <a:off x="6355975" y="2672700"/>
            <a:ext cx="235500" cy="23400"/>
          </a:xfrm>
          <a:prstGeom prst="straightConnector1">
            <a:avLst/>
          </a:prstGeom>
          <a:noFill/>
          <a:ln w="28575" cap="flat" cmpd="sng">
            <a:solidFill>
              <a:srgbClr val="6CF8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10"/>
          <p:cNvCxnSpPr/>
          <p:nvPr/>
        </p:nvCxnSpPr>
        <p:spPr>
          <a:xfrm rot="10800000" flipH="1">
            <a:off x="6120475" y="2954100"/>
            <a:ext cx="235500" cy="23400"/>
          </a:xfrm>
          <a:prstGeom prst="straightConnector1">
            <a:avLst/>
          </a:prstGeom>
          <a:noFill/>
          <a:ln w="28575" cap="flat" cmpd="sng">
            <a:solidFill>
              <a:srgbClr val="6CF8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Google Shape;248;p10"/>
          <p:cNvCxnSpPr/>
          <p:nvPr/>
        </p:nvCxnSpPr>
        <p:spPr>
          <a:xfrm rot="10800000" flipH="1">
            <a:off x="6437150" y="3434700"/>
            <a:ext cx="235500" cy="23400"/>
          </a:xfrm>
          <a:prstGeom prst="straightConnector1">
            <a:avLst/>
          </a:prstGeom>
          <a:noFill/>
          <a:ln w="28575" cap="flat" cmpd="sng">
            <a:solidFill>
              <a:srgbClr val="D80E7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10"/>
          <p:cNvCxnSpPr/>
          <p:nvPr/>
        </p:nvCxnSpPr>
        <p:spPr>
          <a:xfrm rot="10800000" flipH="1">
            <a:off x="6591475" y="3094913"/>
            <a:ext cx="235500" cy="23400"/>
          </a:xfrm>
          <a:prstGeom prst="straightConnector1">
            <a:avLst/>
          </a:prstGeom>
          <a:noFill/>
          <a:ln w="28575" cap="flat" cmpd="sng">
            <a:solidFill>
              <a:srgbClr val="6CF8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10"/>
          <p:cNvCxnSpPr/>
          <p:nvPr/>
        </p:nvCxnSpPr>
        <p:spPr>
          <a:xfrm rot="10800000" flipH="1">
            <a:off x="7505875" y="2811500"/>
            <a:ext cx="235500" cy="23400"/>
          </a:xfrm>
          <a:prstGeom prst="straightConnector1">
            <a:avLst/>
          </a:prstGeom>
          <a:noFill/>
          <a:ln w="28575" cap="flat" cmpd="sng">
            <a:solidFill>
              <a:srgbClr val="D80E7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10"/>
          <p:cNvCxnSpPr/>
          <p:nvPr/>
        </p:nvCxnSpPr>
        <p:spPr>
          <a:xfrm rot="10800000" flipH="1">
            <a:off x="7935900" y="3199300"/>
            <a:ext cx="235500" cy="23400"/>
          </a:xfrm>
          <a:prstGeom prst="straightConnector1">
            <a:avLst/>
          </a:prstGeom>
          <a:noFill/>
          <a:ln w="28575" cap="flat" cmpd="sng">
            <a:solidFill>
              <a:srgbClr val="0B142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10"/>
          <p:cNvCxnSpPr/>
          <p:nvPr/>
        </p:nvCxnSpPr>
        <p:spPr>
          <a:xfrm rot="10800000" flipH="1">
            <a:off x="7422775" y="3275500"/>
            <a:ext cx="235500" cy="23400"/>
          </a:xfrm>
          <a:prstGeom prst="straightConnector1">
            <a:avLst/>
          </a:prstGeom>
          <a:noFill/>
          <a:ln w="28575" cap="flat" cmpd="sng">
            <a:solidFill>
              <a:srgbClr val="6CF8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10"/>
          <p:cNvCxnSpPr/>
          <p:nvPr/>
        </p:nvCxnSpPr>
        <p:spPr>
          <a:xfrm rot="10800000" flipH="1">
            <a:off x="7658275" y="3872800"/>
            <a:ext cx="235500" cy="23400"/>
          </a:xfrm>
          <a:prstGeom prst="straightConnector1">
            <a:avLst/>
          </a:prstGeom>
          <a:noFill/>
          <a:ln w="28575" cap="flat" cmpd="sng">
            <a:solidFill>
              <a:srgbClr val="D80E7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10"/>
          <p:cNvCxnSpPr/>
          <p:nvPr/>
        </p:nvCxnSpPr>
        <p:spPr>
          <a:xfrm rot="10800000" flipH="1">
            <a:off x="6778125" y="3755575"/>
            <a:ext cx="235500" cy="23400"/>
          </a:xfrm>
          <a:prstGeom prst="straightConnector1">
            <a:avLst/>
          </a:prstGeom>
          <a:noFill/>
          <a:ln w="28575" cap="flat" cmpd="sng">
            <a:solidFill>
              <a:srgbClr val="0B14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10"/>
          <p:cNvSpPr txBox="1"/>
          <p:nvPr/>
        </p:nvSpPr>
        <p:spPr>
          <a:xfrm>
            <a:off x="160300" y="363650"/>
            <a:ext cx="855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" sz="1800" b="1" dirty="0"/>
              <a:t>Überwachtes maschinelles Lernen als Grundlage für die Analyse von Genderrollen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106550" y="4651425"/>
            <a:ext cx="6566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de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Kategorien: </a:t>
            </a:r>
            <a:r>
              <a:rPr lang="de" sz="2200" b="0" i="0" u="none" strike="noStrike" cap="none">
                <a:solidFill>
                  <a:srgbClr val="D80E7E"/>
                </a:solidFill>
                <a:latin typeface="Arial"/>
                <a:ea typeface="Arial"/>
                <a:cs typeface="Arial"/>
                <a:sym typeface="Arial"/>
              </a:rPr>
              <a:t>Mann</a:t>
            </a:r>
            <a:r>
              <a:rPr lang="de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2200" b="0" i="0" u="none" strike="noStrike" cap="none">
                <a:solidFill>
                  <a:srgbClr val="6CF8FC"/>
                </a:solidFill>
                <a:latin typeface="Arial"/>
                <a:ea typeface="Arial"/>
                <a:cs typeface="Arial"/>
                <a:sym typeface="Arial"/>
              </a:rPr>
              <a:t>Frau</a:t>
            </a:r>
            <a:r>
              <a:rPr lang="de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de" sz="2200" b="0" i="0" u="none" strike="noStrike" cap="none">
                <a:solidFill>
                  <a:srgbClr val="0B142C"/>
                </a:solidFill>
                <a:latin typeface="Arial"/>
                <a:ea typeface="Arial"/>
                <a:cs typeface="Arial"/>
                <a:sym typeface="Arial"/>
              </a:rPr>
              <a:t>Genderneutral</a:t>
            </a:r>
            <a:endParaRPr sz="1400" b="0" i="0" u="none" strike="noStrike" cap="none">
              <a:solidFill>
                <a:srgbClr val="0B142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261125" y="365900"/>
            <a:ext cx="45264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 sz="1800" b="1" dirty="0" err="1"/>
              <a:t>Referenzierung</a:t>
            </a:r>
            <a:r>
              <a:rPr lang="de" sz="1800" b="1" dirty="0"/>
              <a:t> von Orten und Räumen in Erzähltexten</a:t>
            </a:r>
            <a:endParaRPr sz="1800" b="1"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/>
              <a:t>zugänglich im Open Access: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400" u="sng">
                <a:solidFill>
                  <a:schemeClr val="hlink"/>
                </a:solidFill>
                <a:hlinkClick r:id="rId3"/>
              </a:rPr>
              <a:t>https://link.springer.com/book/10.1007/978-3-662-66035-5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/>
              <a:t>Classifier nachnutzen: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de" sz="1700" u="sng">
                <a:solidFill>
                  <a:schemeClr val="hlink"/>
                </a:solidFill>
                <a:hlinkClick r:id="rId4"/>
              </a:rPr>
              <a:t>https://zenodo.org/record/4922391</a:t>
            </a:r>
            <a:endParaRPr sz="2400"/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7850" y="178650"/>
            <a:ext cx="3434647" cy="478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25d6d98a58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382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5d6d98a582_0_9"/>
          <p:cNvSpPr txBox="1"/>
          <p:nvPr/>
        </p:nvSpPr>
        <p:spPr>
          <a:xfrm>
            <a:off x="5043500" y="185600"/>
            <a:ext cx="33261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Verehrter Herr </a:t>
            </a:r>
            <a:r>
              <a:rPr lang="de" sz="1600">
                <a:solidFill>
                  <a:srgbClr val="E1002E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Dehmel</a:t>
            </a: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,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Außerordentlich haben wir bedauert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gestern Nachmittag während Ihres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liebenswürdigen Besuches nicht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zu Hause gewesen zu sein, würden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uns nun aber sehr freuen, wenn Sie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mit Ihrer Frau </a:t>
            </a:r>
            <a:r>
              <a:rPr lang="de" sz="1600">
                <a:solidFill>
                  <a:srgbClr val="E1002E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Gemahlin</a:t>
            </a: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 heute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Abend (d.h. wenn es Ihnen paßt, sonst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morgen!) um ½8 Uhr zum Abendessen</a:t>
            </a:r>
            <a:endParaRPr sz="15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zu uns kämen. Bitte um Antwort.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rgbClr val="4A4A4A"/>
                </a:solidFill>
                <a:highlight>
                  <a:srgbClr val="FFFFFF"/>
                </a:highlight>
              </a:rPr>
              <a:t>Mit bestem Gruße</a:t>
            </a:r>
            <a:endParaRPr sz="1600">
              <a:solidFill>
                <a:srgbClr val="4A4A4A"/>
              </a:solidFill>
              <a:highlight>
                <a:srgbClr val="FFFFFF"/>
              </a:highlight>
              <a:uFill>
                <a:noFill/>
              </a:u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E1002E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 Behrens</a:t>
            </a:r>
            <a:endParaRPr sz="16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d6d98a582_0_17"/>
          <p:cNvSpPr txBox="1"/>
          <p:nvPr/>
        </p:nvSpPr>
        <p:spPr>
          <a:xfrm>
            <a:off x="5743575" y="582925"/>
            <a:ext cx="3000000" cy="4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E1002E"/>
                </a:solidFill>
                <a:highlight>
                  <a:srgbClr val="FFFFFF"/>
                </a:highlight>
              </a:rPr>
              <a:t>TRABANT</a:t>
            </a:r>
            <a:r>
              <a:rPr lang="de" b="1">
                <a:solidFill>
                  <a:srgbClr val="212529"/>
                </a:solidFill>
                <a:highlight>
                  <a:srgbClr val="FFFFFF"/>
                </a:highlight>
              </a:rPr>
              <a:t>.</a:t>
            </a:r>
            <a:endParaRPr b="1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12529"/>
                </a:solidFill>
                <a:highlight>
                  <a:srgbClr val="FFFFFF"/>
                </a:highlight>
              </a:rPr>
              <a:t>Was gebietet </a:t>
            </a:r>
            <a:r>
              <a:rPr lang="de">
                <a:solidFill>
                  <a:srgbClr val="E1002E"/>
                </a:solidFill>
                <a:highlight>
                  <a:srgbClr val="FFFFFF"/>
                </a:highlight>
              </a:rPr>
              <a:t>Holofernes</a:t>
            </a:r>
            <a:r>
              <a:rPr lang="de">
                <a:solidFill>
                  <a:srgbClr val="212529"/>
                </a:solidFill>
                <a:highlight>
                  <a:srgbClr val="FFFFFF"/>
                </a:highlight>
              </a:rPr>
              <a:t>?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E1002E"/>
                </a:solidFill>
                <a:highlight>
                  <a:srgbClr val="FFFFFF"/>
                </a:highlight>
              </a:rPr>
              <a:t>HOLOFERNES</a:t>
            </a:r>
            <a:r>
              <a:rPr lang="de" b="1">
                <a:solidFill>
                  <a:srgbClr val="212529"/>
                </a:solidFill>
                <a:highlight>
                  <a:srgbClr val="FFFFFF"/>
                </a:highlight>
              </a:rPr>
              <a:t>.</a:t>
            </a:r>
            <a:endParaRPr b="1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12529"/>
                </a:solidFill>
                <a:highlight>
                  <a:srgbClr val="FFFFFF"/>
                </a:highlight>
              </a:rPr>
              <a:t>Wer unter meinen Kriegern sich über seinen Hauptmann zu beschweren hat, der tret hervor. Verkünd es!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E1002E"/>
                </a:solidFill>
                <a:highlight>
                  <a:srgbClr val="FFFFFF"/>
                </a:highlight>
              </a:rPr>
              <a:t>TRABANT</a:t>
            </a:r>
            <a:r>
              <a:rPr lang="de">
                <a:solidFill>
                  <a:srgbClr val="212529"/>
                </a:solidFill>
                <a:highlight>
                  <a:srgbClr val="FFFFFF"/>
                </a:highlight>
              </a:rPr>
              <a:t> </a:t>
            </a:r>
            <a:r>
              <a:rPr lang="de" i="1">
                <a:solidFill>
                  <a:srgbClr val="212529"/>
                </a:solidFill>
                <a:highlight>
                  <a:srgbClr val="FFFFFF"/>
                </a:highlight>
              </a:rPr>
              <a:t>durch die Reihen der Soldaten gehend.</a:t>
            </a:r>
            <a:endParaRPr i="1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100"/>
              </a:spcBef>
              <a:spcAft>
                <a:spcPts val="2100"/>
              </a:spcAft>
              <a:buNone/>
            </a:pPr>
            <a:r>
              <a:rPr lang="de">
                <a:solidFill>
                  <a:srgbClr val="212529"/>
                </a:solidFill>
                <a:highlight>
                  <a:srgbClr val="FFFFFF"/>
                </a:highlight>
              </a:rPr>
              <a:t>Wer sich über seinen Hauptmann zu beschweren hat, der soll hervor treten. </a:t>
            </a:r>
            <a:r>
              <a:rPr lang="de">
                <a:solidFill>
                  <a:srgbClr val="E1002E"/>
                </a:solidFill>
                <a:highlight>
                  <a:srgbClr val="FFFFFF"/>
                </a:highlight>
              </a:rPr>
              <a:t>Holofernes</a:t>
            </a:r>
            <a:r>
              <a:rPr lang="de">
                <a:solidFill>
                  <a:srgbClr val="212529"/>
                </a:solidFill>
                <a:highlight>
                  <a:srgbClr val="FFFFFF"/>
                </a:highlight>
              </a:rPr>
              <a:t> will ihn hören.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pic>
        <p:nvPicPr>
          <p:cNvPr id="275" name="Google Shape;275;g25d6d98a58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2425"/>
            <a:ext cx="5438775" cy="382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5ebabc53a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75" y="458950"/>
            <a:ext cx="5085476" cy="38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5ebabc53a4_0_5"/>
          <p:cNvSpPr txBox="1"/>
          <p:nvPr/>
        </p:nvSpPr>
        <p:spPr>
          <a:xfrm>
            <a:off x="5760725" y="411475"/>
            <a:ext cx="30228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“Wo sie ursprünglich herstammten, darüber hatte sich unter den Hobbits zu </a:t>
            </a:r>
            <a:r>
              <a:rPr lang="de" sz="1500">
                <a:solidFill>
                  <a:srgbClr val="E1002E"/>
                </a:solidFill>
              </a:rPr>
              <a:t>Bilbos</a:t>
            </a:r>
            <a:r>
              <a:rPr lang="de" sz="1500"/>
              <a:t> Zeit keinerlei Kenntnis mehr erhalten. Neigung zur Wissenschaft (von der Ahnenkunde abgesehen) war unter ihnen nicht eben verbreitet, …”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275" y="1739900"/>
            <a:ext cx="3634099" cy="272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5">
            <a:alphaModFix/>
          </a:blip>
          <a:srcRect l="2788" r="3004"/>
          <a:stretch/>
        </p:blipFill>
        <p:spPr>
          <a:xfrm>
            <a:off x="4450000" y="1739875"/>
            <a:ext cx="3423549" cy="27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215275" y="421875"/>
            <a:ext cx="8000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Domänenadaption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 rot="-904823">
            <a:off x="2613503" y="2227004"/>
            <a:ext cx="3916994" cy="130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Sprachliche Gestaltung!</a:t>
            </a:r>
            <a:endParaRPr sz="1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Genre!</a:t>
            </a:r>
            <a:endParaRPr sz="1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Entstehungszeit!</a:t>
            </a:r>
            <a:endParaRPr sz="1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d6d98a582_0_27"/>
          <p:cNvSpPr txBox="1"/>
          <p:nvPr/>
        </p:nvSpPr>
        <p:spPr>
          <a:xfrm>
            <a:off x="220750" y="277150"/>
            <a:ext cx="7900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/>
              <a:t>Hands on I: Classifier anwenden</a:t>
            </a:r>
            <a:endParaRPr sz="2500"/>
          </a:p>
        </p:txBody>
      </p:sp>
      <p:sp>
        <p:nvSpPr>
          <p:cNvPr id="295" name="Google Shape;295;g25d6d98a582_0_27"/>
          <p:cNvSpPr txBox="1"/>
          <p:nvPr/>
        </p:nvSpPr>
        <p:spPr>
          <a:xfrm>
            <a:off x="344175" y="880675"/>
            <a:ext cx="8257200" cy="4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chemeClr val="dk1"/>
                </a:solidFill>
              </a:rPr>
              <a:t>Primärtext im TXT-Format:</a:t>
            </a:r>
            <a:endParaRPr sz="11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chemeClr val="dk1"/>
                </a:solidFill>
              </a:rPr>
              <a:t>Beispiel 1: Briefkorrespondenz Behrens/Dehmel</a:t>
            </a:r>
            <a:endParaRPr sz="11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 dirty="0">
                <a:solidFill>
                  <a:schemeClr val="dk1"/>
                </a:solidFill>
              </a:rPr>
              <a:t>Beispiel 2: Roman </a:t>
            </a:r>
            <a:r>
              <a:rPr lang="de" sz="1100" i="1" dirty="0">
                <a:solidFill>
                  <a:schemeClr val="dk1"/>
                </a:solidFill>
              </a:rPr>
              <a:t>Lotti, die Uhrmacherin </a:t>
            </a:r>
            <a:r>
              <a:rPr lang="de" sz="1100" dirty="0">
                <a:solidFill>
                  <a:schemeClr val="dk1"/>
                </a:solidFill>
              </a:rPr>
              <a:t>(Marie von Ebner-Eschenbach, 1880)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 dirty="0">
                <a:solidFill>
                  <a:schemeClr val="dk1"/>
                </a:solidFill>
              </a:rPr>
              <a:t>Aktuelle Java-Version: </a:t>
            </a:r>
            <a:r>
              <a:rPr lang="de" sz="1100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https://www.java.com/de/download/manual.jsp</a:t>
            </a:r>
            <a:r>
              <a:rPr lang="de" sz="1100" dirty="0">
                <a:solidFill>
                  <a:schemeClr val="dk1"/>
                </a:solidFill>
              </a:rPr>
              <a:t> 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 dirty="0">
                <a:solidFill>
                  <a:schemeClr val="dk1"/>
                </a:solidFill>
              </a:rPr>
              <a:t>Stanford </a:t>
            </a:r>
            <a:r>
              <a:rPr lang="de" sz="1100" dirty="0" err="1">
                <a:solidFill>
                  <a:schemeClr val="dk1"/>
                </a:solidFill>
              </a:rPr>
              <a:t>Named</a:t>
            </a:r>
            <a:r>
              <a:rPr lang="de" sz="1100" dirty="0">
                <a:solidFill>
                  <a:schemeClr val="dk1"/>
                </a:solidFill>
              </a:rPr>
              <a:t> Entity </a:t>
            </a:r>
            <a:r>
              <a:rPr lang="de" sz="1100" dirty="0" err="1">
                <a:solidFill>
                  <a:schemeClr val="dk1"/>
                </a:solidFill>
              </a:rPr>
              <a:t>Recognizer</a:t>
            </a:r>
            <a:r>
              <a:rPr lang="de" sz="1100" dirty="0">
                <a:solidFill>
                  <a:schemeClr val="dk1"/>
                </a:solidFill>
              </a:rPr>
              <a:t> herunterladen: </a:t>
            </a:r>
            <a:r>
              <a:rPr lang="de" sz="1100" u="sng" dirty="0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https://nlp.stanford.edu/software/CRF-NER.html#Download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 err="1">
                <a:solidFill>
                  <a:schemeClr val="dk1"/>
                </a:solidFill>
              </a:rPr>
              <a:t>Classifier</a:t>
            </a:r>
            <a:r>
              <a:rPr lang="de" sz="1100" dirty="0">
                <a:solidFill>
                  <a:schemeClr val="dk1"/>
                </a:solidFill>
              </a:rPr>
              <a:t> zur </a:t>
            </a:r>
            <a:r>
              <a:rPr lang="de" sz="1100" dirty="0" err="1">
                <a:solidFill>
                  <a:schemeClr val="dk1"/>
                </a:solidFill>
              </a:rPr>
              <a:t>automatischischen</a:t>
            </a:r>
            <a:r>
              <a:rPr lang="de" sz="1100" dirty="0">
                <a:solidFill>
                  <a:schemeClr val="dk1"/>
                </a:solidFill>
              </a:rPr>
              <a:t> Annotation deutschsprachiger Texte herunterladen und in den Benutzerordner legen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" sz="1100" dirty="0">
                <a:solidFill>
                  <a:schemeClr val="dk1"/>
                </a:solidFill>
              </a:rPr>
            </a:br>
            <a:r>
              <a:rPr lang="de" sz="1100" dirty="0">
                <a:solidFill>
                  <a:schemeClr val="dk1"/>
                </a:solidFill>
              </a:rPr>
              <a:t>	Beispiel 1: </a:t>
            </a:r>
            <a:r>
              <a:rPr lang="de" sz="1100" dirty="0" err="1">
                <a:solidFill>
                  <a:schemeClr val="dk1"/>
                </a:solidFill>
              </a:rPr>
              <a:t>Classifier</a:t>
            </a:r>
            <a:r>
              <a:rPr lang="de" sz="1100" dirty="0">
                <a:solidFill>
                  <a:schemeClr val="dk1"/>
                </a:solidFill>
              </a:rPr>
              <a:t> der Stanford Group (Personen, Orte, Organisationen)</a:t>
            </a:r>
            <a:endParaRPr sz="11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 u="sng" dirty="0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https://www.dropbox.com/s/mfnj349ezc1y8x1/german.conll.germeval2014.hgc_175m_600.crf.ser.gz?dl=0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chemeClr val="dk1"/>
                </a:solidFill>
              </a:rPr>
              <a:t>Beispiel 2: Dehmel digital-</a:t>
            </a:r>
            <a:r>
              <a:rPr lang="de" sz="1100" dirty="0" err="1">
                <a:solidFill>
                  <a:schemeClr val="dk1"/>
                </a:solidFill>
              </a:rPr>
              <a:t>Classifier</a:t>
            </a:r>
            <a:r>
              <a:rPr lang="de" sz="1100" dirty="0">
                <a:solidFill>
                  <a:schemeClr val="dk1"/>
                </a:solidFill>
              </a:rPr>
              <a:t> (Personen, Orte, Werke, Organisationen)</a:t>
            </a:r>
            <a:endParaRPr sz="11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 u="sng" dirty="0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https://www.fdr.uni-hamburg.de/record/10830</a:t>
            </a:r>
            <a:r>
              <a:rPr lang="de" sz="1100" dirty="0">
                <a:solidFill>
                  <a:schemeClr val="dk1"/>
                </a:solidFill>
              </a:rPr>
              <a:t> 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chemeClr val="dk1"/>
                </a:solidFill>
              </a:rPr>
              <a:t>Beispiel 3: Gender-</a:t>
            </a:r>
            <a:r>
              <a:rPr lang="de" sz="1100" dirty="0" err="1">
                <a:solidFill>
                  <a:schemeClr val="dk1"/>
                </a:solidFill>
              </a:rPr>
              <a:t>Classifier</a:t>
            </a:r>
            <a:r>
              <a:rPr lang="de" sz="1100" dirty="0">
                <a:solidFill>
                  <a:schemeClr val="dk1"/>
                </a:solidFill>
              </a:rPr>
              <a:t> (männliche, weibliche, genderneutrale Rollen)</a:t>
            </a:r>
            <a:endParaRPr sz="1100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 u="sng" dirty="0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https://zenodo.org/record/5555952</a:t>
            </a:r>
            <a:r>
              <a:rPr lang="de" sz="1100" dirty="0">
                <a:solidFill>
                  <a:schemeClr val="dk1"/>
                </a:solidFill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d6d98a582_0_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 on II: Classifier trainieren</a:t>
            </a:r>
            <a:endParaRPr/>
          </a:p>
        </p:txBody>
      </p:sp>
      <p:sp>
        <p:nvSpPr>
          <p:cNvPr id="306" name="Google Shape;306;g25d6d98a582_0_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Preprocessing: Daten in das richtige Format bringen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TXT → Tok → TSV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Annotationsphase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Vorüberlegungen: Kategorien festlegen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Annotation der Trainingsdaten (GoogleDocs, Libre Office)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Trainingsdaten im Stanford-Ordner ablegen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Modelltraining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Properties-Datei erstellen (BBedit, Notepad++)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Properties-Datei im Stanford-Ordner ablegen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Modelltraining und Modellanwendung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d6d98a582_0_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Hands on II: Classifier trainieren</a:t>
            </a:r>
            <a:endParaRPr/>
          </a:p>
        </p:txBody>
      </p:sp>
      <p:sp>
        <p:nvSpPr>
          <p:cNvPr id="312" name="Google Shape;312;g25d6d98a582_0_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Performanz des Classifiers testen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Testtexte annotieren (Texte, die nicht für das Modelltrainings verwendet wurden z.B. die letzten 3000 Tokens der Trainingsdaten-Datei)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Testtext im Stanford-Ordner ablegen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Eingabebefehle “Performanztest” (s. Handout)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>
            <a:spLocks noGrp="1"/>
          </p:cNvSpPr>
          <p:nvPr>
            <p:ph type="body" idx="1"/>
          </p:nvPr>
        </p:nvSpPr>
        <p:spPr>
          <a:xfrm>
            <a:off x="4191050" y="182250"/>
            <a:ext cx="4717200" cy="4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Vorstellungsrunde: Wer seid ihr?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Kurzer Input: Was ist Named Entity Recognition und welche Anwendungsfälle gibt es für Geisteswissenschaftler:innen?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Hands On I: Classifer für deutschsprachige Texte anwenden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Zwischenfazit: Wie gut/schlecht funktioniert der Classifier? Welche Anwendungsfälle ergeben sich für meine Projekte?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Mittagspause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Hands On II: Eigenen Classifier trainieren (und testen)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Abschlussdiskussion/Fazit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852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2A7A3-C3A4-894A-A164-2AC914E9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Weiterführende Literatur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F42254-6C3F-B847-8152-37B05FB2E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de-DE" sz="1200" dirty="0">
                <a:hlinkClick r:id="rId2" tooltip="Nach weiteren Publikationen dieser Autorin/dieses Autors suchen"/>
              </a:rPr>
              <a:t>Fotis Jannidis</a:t>
            </a:r>
            <a:r>
              <a:rPr lang="de-DE" sz="1200" dirty="0"/>
              <a:t>, </a:t>
            </a:r>
            <a:r>
              <a:rPr lang="de-DE" sz="1200" dirty="0">
                <a:hlinkClick r:id="rId3" tooltip="Nach weiteren Publikationen dieser Autorin/dieses Autors suchen"/>
              </a:rPr>
              <a:t>Isabella Reger</a:t>
            </a:r>
            <a:r>
              <a:rPr lang="de-DE" sz="1200" dirty="0"/>
              <a:t>, </a:t>
            </a:r>
            <a:r>
              <a:rPr lang="de-DE" sz="1200" dirty="0">
                <a:hlinkClick r:id="rId4" tooltip="Nach weiteren Publikationen dieser Autorin/dieses Autors suchen"/>
              </a:rPr>
              <a:t>Lukas Weimer</a:t>
            </a:r>
            <a:r>
              <a:rPr lang="de-DE" sz="1200" dirty="0"/>
              <a:t>, </a:t>
            </a:r>
            <a:r>
              <a:rPr lang="de-DE" sz="1200" dirty="0">
                <a:hlinkClick r:id="rId5" tooltip="Nach weiteren Publikationen dieser Autorin/dieses Autors suchen"/>
              </a:rPr>
              <a:t>Markus Krug</a:t>
            </a:r>
            <a:r>
              <a:rPr lang="de-DE" sz="1200" dirty="0"/>
              <a:t>, </a:t>
            </a:r>
            <a:r>
              <a:rPr lang="de-DE" sz="1200" dirty="0">
                <a:hlinkClick r:id="rId6" tooltip="Nach weiteren Publikationen dieser Autorin/dieses Autors suchen"/>
              </a:rPr>
              <a:t>Frank Puppe</a:t>
            </a:r>
            <a:r>
              <a:rPr lang="de-DE" sz="1200" dirty="0"/>
              <a:t> (2015): Automatische Erkennung von Figuren in deutschsprachigen Romanen. URL: </a:t>
            </a:r>
            <a:r>
              <a:rPr lang="de-DE" sz="1200" dirty="0">
                <a:hlinkClick r:id="rId7"/>
              </a:rPr>
              <a:t>https://opus.bibliothek.uni-wuerzburg.de/frontdoor/index/index/year/2017/docId/14333</a:t>
            </a:r>
            <a:r>
              <a:rPr lang="de-DE" sz="1200" dirty="0"/>
              <a:t> </a:t>
            </a:r>
          </a:p>
          <a:p>
            <a:pPr marL="114300" indent="0">
              <a:buNone/>
            </a:pPr>
            <a:endParaRPr lang="de-DE" sz="1200" dirty="0"/>
          </a:p>
          <a:p>
            <a:pPr marL="114300" indent="0">
              <a:buNone/>
            </a:pPr>
            <a:r>
              <a:rPr lang="de-DE" sz="1200" dirty="0">
                <a:hlinkClick r:id="rId8"/>
              </a:rPr>
              <a:t>Maud Ehrmann</a:t>
            </a:r>
            <a:r>
              <a:rPr lang="de-DE" sz="1200" dirty="0"/>
              <a:t>, </a:t>
            </a:r>
            <a:r>
              <a:rPr lang="de-DE" sz="1200" dirty="0">
                <a:hlinkClick r:id="rId9"/>
              </a:rPr>
              <a:t>Ahmed Hamdi</a:t>
            </a:r>
            <a:r>
              <a:rPr lang="de-DE" sz="1200" dirty="0"/>
              <a:t>, </a:t>
            </a:r>
            <a:r>
              <a:rPr lang="de-DE" sz="1200" dirty="0">
                <a:hlinkClick r:id="rId10"/>
              </a:rPr>
              <a:t>Elvys Linhares Pontes</a:t>
            </a:r>
            <a:r>
              <a:rPr lang="de-DE" sz="1200" dirty="0"/>
              <a:t>, </a:t>
            </a:r>
            <a:r>
              <a:rPr lang="de-DE" sz="1200" dirty="0">
                <a:hlinkClick r:id="rId11"/>
              </a:rPr>
              <a:t>Matteo Romanello</a:t>
            </a:r>
            <a:r>
              <a:rPr lang="de-DE" sz="1200" dirty="0"/>
              <a:t>, </a:t>
            </a:r>
            <a:r>
              <a:rPr lang="de-DE" sz="1200" dirty="0">
                <a:hlinkClick r:id="rId12"/>
              </a:rPr>
              <a:t>Antoine Doucet</a:t>
            </a:r>
            <a:r>
              <a:rPr lang="de-DE" sz="1200" dirty="0"/>
              <a:t> (2021): </a:t>
            </a:r>
            <a:r>
              <a:rPr lang="de-DE" sz="1200" dirty="0" err="1"/>
              <a:t>Named</a:t>
            </a:r>
            <a:r>
              <a:rPr lang="de-DE" sz="1200" dirty="0"/>
              <a:t> Entity Recognition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Classification</a:t>
            </a:r>
            <a:r>
              <a:rPr lang="de-DE" sz="1200" dirty="0"/>
              <a:t> on Historical </a:t>
            </a:r>
            <a:r>
              <a:rPr lang="de-DE" sz="1200" dirty="0" err="1"/>
              <a:t>Documents</a:t>
            </a:r>
            <a:r>
              <a:rPr lang="de-DE" sz="1200" dirty="0"/>
              <a:t>: A Survey. URL: </a:t>
            </a:r>
            <a:r>
              <a:rPr lang="de-DE" sz="1200" dirty="0">
                <a:hlinkClick r:id="rId13"/>
              </a:rPr>
              <a:t>https://arxiv.org/abs/2109.11406</a:t>
            </a:r>
            <a:r>
              <a:rPr lang="de-DE" sz="1200" dirty="0"/>
              <a:t> </a:t>
            </a:r>
          </a:p>
          <a:p>
            <a:pPr marL="114300" indent="0">
              <a:buNone/>
            </a:pPr>
            <a:endParaRPr lang="de-DE" sz="1200" dirty="0"/>
          </a:p>
          <a:p>
            <a:pPr marL="114300" indent="0">
              <a:buNone/>
            </a:pPr>
            <a:r>
              <a:rPr lang="de-DE" sz="1200" dirty="0"/>
              <a:t>Janis Pagel, Nils Reiter, Ina </a:t>
            </a:r>
            <a:r>
              <a:rPr lang="de-DE" sz="1200" dirty="0" err="1"/>
              <a:t>Rösiger</a:t>
            </a:r>
            <a:r>
              <a:rPr lang="de-DE" sz="1200" dirty="0"/>
              <a:t> und Sarah Schulz (2020): Annotation als flexibel einsetzbare Methode. In: Reflektierte algorithmische Textanalyse. </a:t>
            </a:r>
            <a:r>
              <a:rPr lang="de-DE" sz="1200" dirty="0">
                <a:hlinkClick r:id="rId14"/>
              </a:rPr>
              <a:t>https://doi.org/10.1515/9783110693973-006</a:t>
            </a:r>
            <a:r>
              <a:rPr lang="de-DE" sz="1200" dirty="0"/>
              <a:t> </a:t>
            </a:r>
          </a:p>
          <a:p>
            <a:pPr marL="114300" indent="0">
              <a:buNone/>
            </a:pPr>
            <a:endParaRPr lang="de-DE" sz="1200" dirty="0"/>
          </a:p>
          <a:p>
            <a:pPr marL="114300" indent="0">
              <a:buNone/>
            </a:pPr>
            <a:r>
              <a:rPr lang="lv-LV" sz="1200" dirty="0" err="1"/>
              <a:t>Christof</a:t>
            </a:r>
            <a:r>
              <a:rPr lang="lv-LV" sz="1200" dirty="0"/>
              <a:t> </a:t>
            </a:r>
            <a:r>
              <a:rPr lang="lv-LV" sz="1200" dirty="0" err="1"/>
              <a:t>Schöch</a:t>
            </a:r>
            <a:r>
              <a:rPr lang="lv-LV" sz="1200" dirty="0"/>
              <a:t>, </a:t>
            </a:r>
            <a:r>
              <a:rPr lang="lv-LV" sz="1200" dirty="0" err="1"/>
              <a:t>Julia</a:t>
            </a:r>
            <a:r>
              <a:rPr lang="lv-LV" sz="1200" dirty="0"/>
              <a:t> </a:t>
            </a:r>
            <a:r>
              <a:rPr lang="lv-LV" sz="1200" dirty="0" err="1"/>
              <a:t>Dudar</a:t>
            </a:r>
            <a:r>
              <a:rPr lang="lv-LV" sz="1200" dirty="0"/>
              <a:t>, </a:t>
            </a:r>
            <a:r>
              <a:rPr lang="lv-LV" sz="1200" dirty="0" err="1"/>
              <a:t>Evegniia</a:t>
            </a:r>
            <a:r>
              <a:rPr lang="lv-LV" sz="1200" dirty="0"/>
              <a:t> </a:t>
            </a:r>
            <a:r>
              <a:rPr lang="lv-LV" sz="1200" dirty="0" err="1"/>
              <a:t>Fileva</a:t>
            </a:r>
            <a:r>
              <a:rPr lang="lv-LV" sz="1200" dirty="0"/>
              <a:t>, </a:t>
            </a:r>
            <a:r>
              <a:rPr lang="lv-LV" sz="1200" dirty="0" err="1"/>
              <a:t>eds</a:t>
            </a:r>
            <a:r>
              <a:rPr lang="lv-LV" sz="1200" dirty="0"/>
              <a:t>. (2023). </a:t>
            </a:r>
            <a:r>
              <a:rPr lang="lv-LV" sz="1200" i="1" dirty="0" err="1"/>
              <a:t>Survey</a:t>
            </a:r>
            <a:r>
              <a:rPr lang="lv-LV" sz="1200" i="1" dirty="0"/>
              <a:t> </a:t>
            </a:r>
            <a:r>
              <a:rPr lang="lv-LV" sz="1200" i="1" dirty="0" err="1"/>
              <a:t>of</a:t>
            </a:r>
            <a:r>
              <a:rPr lang="lv-LV" sz="1200" i="1" dirty="0"/>
              <a:t> </a:t>
            </a:r>
            <a:r>
              <a:rPr lang="lv-LV" sz="1200" i="1" dirty="0" err="1"/>
              <a:t>Methods</a:t>
            </a:r>
            <a:r>
              <a:rPr lang="lv-LV" sz="1200" i="1" dirty="0"/>
              <a:t> </a:t>
            </a:r>
            <a:r>
              <a:rPr lang="lv-LV" sz="1200" i="1" dirty="0" err="1"/>
              <a:t>in</a:t>
            </a:r>
            <a:r>
              <a:rPr lang="lv-LV" sz="1200" i="1" dirty="0"/>
              <a:t> </a:t>
            </a:r>
            <a:r>
              <a:rPr lang="lv-LV" sz="1200" i="1" dirty="0" err="1"/>
              <a:t>Computational</a:t>
            </a:r>
            <a:r>
              <a:rPr lang="lv-LV" sz="1200" i="1" dirty="0"/>
              <a:t> </a:t>
            </a:r>
            <a:r>
              <a:rPr lang="lv-LV" sz="1200" i="1" dirty="0" err="1"/>
              <a:t>Literary</a:t>
            </a:r>
            <a:r>
              <a:rPr lang="lv-LV" sz="1200" i="1" dirty="0"/>
              <a:t> </a:t>
            </a:r>
            <a:r>
              <a:rPr lang="lv-LV" sz="1200" i="1" dirty="0" err="1"/>
              <a:t>Studies</a:t>
            </a:r>
            <a:r>
              <a:rPr lang="lv-LV" sz="1200" dirty="0"/>
              <a:t> (= CLS INFRA D3.2: </a:t>
            </a:r>
            <a:r>
              <a:rPr lang="lv-LV" sz="1200" dirty="0" err="1"/>
              <a:t>Series</a:t>
            </a:r>
            <a:r>
              <a:rPr lang="lv-LV" sz="1200" dirty="0"/>
              <a:t> </a:t>
            </a:r>
            <a:r>
              <a:rPr lang="lv-LV" sz="1200" dirty="0" err="1"/>
              <a:t>of</a:t>
            </a:r>
            <a:r>
              <a:rPr lang="lv-LV" sz="1200" dirty="0"/>
              <a:t> </a:t>
            </a:r>
            <a:r>
              <a:rPr lang="lv-LV" sz="1200" dirty="0" err="1"/>
              <a:t>Five</a:t>
            </a:r>
            <a:r>
              <a:rPr lang="lv-LV" sz="1200" dirty="0"/>
              <a:t> </a:t>
            </a:r>
            <a:r>
              <a:rPr lang="lv-LV" sz="1200" dirty="0" err="1"/>
              <a:t>Short</a:t>
            </a:r>
            <a:r>
              <a:rPr lang="lv-LV" sz="1200" dirty="0"/>
              <a:t> </a:t>
            </a:r>
            <a:r>
              <a:rPr lang="lv-LV" sz="1200" dirty="0" err="1"/>
              <a:t>Survey</a:t>
            </a:r>
            <a:r>
              <a:rPr lang="lv-LV" sz="1200" dirty="0"/>
              <a:t> </a:t>
            </a:r>
            <a:r>
              <a:rPr lang="lv-LV" sz="1200" dirty="0" err="1"/>
              <a:t>Papers</a:t>
            </a:r>
            <a:r>
              <a:rPr lang="lv-LV" sz="1200" dirty="0"/>
              <a:t> </a:t>
            </a:r>
            <a:r>
              <a:rPr lang="lv-LV" sz="1200" dirty="0" err="1"/>
              <a:t>on</a:t>
            </a:r>
            <a:r>
              <a:rPr lang="lv-LV" sz="1200" dirty="0"/>
              <a:t> </a:t>
            </a:r>
            <a:r>
              <a:rPr lang="lv-LV" sz="1200" dirty="0" err="1"/>
              <a:t>Methodological</a:t>
            </a:r>
            <a:r>
              <a:rPr lang="lv-LV" sz="1200" dirty="0"/>
              <a:t> </a:t>
            </a:r>
            <a:r>
              <a:rPr lang="lv-LV" sz="1200" dirty="0" err="1"/>
              <a:t>Issues</a:t>
            </a:r>
            <a:r>
              <a:rPr lang="lv-LV" sz="1200" dirty="0"/>
              <a:t>). </a:t>
            </a:r>
            <a:r>
              <a:rPr lang="lv-LV" sz="1200" dirty="0" err="1"/>
              <a:t>With</a:t>
            </a:r>
            <a:r>
              <a:rPr lang="lv-LV" sz="1200" dirty="0"/>
              <a:t> </a:t>
            </a:r>
            <a:r>
              <a:rPr lang="lv-LV" sz="1200" dirty="0" err="1"/>
              <a:t>contributions</a:t>
            </a:r>
            <a:r>
              <a:rPr lang="lv-LV" sz="1200" dirty="0"/>
              <a:t> </a:t>
            </a:r>
            <a:r>
              <a:rPr lang="lv-LV" sz="1200" dirty="0" err="1"/>
              <a:t>by</a:t>
            </a:r>
            <a:r>
              <a:rPr lang="lv-LV" sz="1200" dirty="0"/>
              <a:t> Joanna </a:t>
            </a:r>
            <a:r>
              <a:rPr lang="lv-LV" sz="1200" dirty="0" err="1"/>
              <a:t>Byszuk</a:t>
            </a:r>
            <a:r>
              <a:rPr lang="lv-LV" sz="1200" dirty="0"/>
              <a:t>, </a:t>
            </a:r>
            <a:r>
              <a:rPr lang="lv-LV" sz="1200" dirty="0" err="1"/>
              <a:t>Julia</a:t>
            </a:r>
            <a:r>
              <a:rPr lang="lv-LV" sz="1200" dirty="0"/>
              <a:t> </a:t>
            </a:r>
            <a:r>
              <a:rPr lang="lv-LV" sz="1200" dirty="0" err="1"/>
              <a:t>Dudar</a:t>
            </a:r>
            <a:r>
              <a:rPr lang="lv-LV" sz="1200" dirty="0"/>
              <a:t>, </a:t>
            </a:r>
            <a:r>
              <a:rPr lang="lv-LV" sz="1200" dirty="0" err="1"/>
              <a:t>Evegniia</a:t>
            </a:r>
            <a:r>
              <a:rPr lang="lv-LV" sz="1200" dirty="0"/>
              <a:t> </a:t>
            </a:r>
            <a:r>
              <a:rPr lang="lv-LV" sz="1200" dirty="0" err="1"/>
              <a:t>Fileva</a:t>
            </a:r>
            <a:r>
              <a:rPr lang="lv-LV" sz="1200" dirty="0"/>
              <a:t>, </a:t>
            </a:r>
            <a:r>
              <a:rPr lang="lv-LV" sz="1200" dirty="0" err="1"/>
              <a:t>Andressa</a:t>
            </a:r>
            <a:r>
              <a:rPr lang="lv-LV" sz="1200" dirty="0"/>
              <a:t> </a:t>
            </a:r>
            <a:r>
              <a:rPr lang="lv-LV" sz="1200" dirty="0" err="1"/>
              <a:t>Gomide</a:t>
            </a:r>
            <a:r>
              <a:rPr lang="lv-LV" sz="1200" dirty="0"/>
              <a:t>, </a:t>
            </a:r>
            <a:r>
              <a:rPr lang="lv-LV" sz="1200" dirty="0" err="1"/>
              <a:t>Lisanne</a:t>
            </a:r>
            <a:r>
              <a:rPr lang="lv-LV" sz="1200" dirty="0"/>
              <a:t> </a:t>
            </a:r>
            <a:r>
              <a:rPr lang="lv-LV" sz="1200" dirty="0" err="1"/>
              <a:t>van</a:t>
            </a:r>
            <a:r>
              <a:rPr lang="lv-LV" sz="1200" dirty="0"/>
              <a:t> </a:t>
            </a:r>
            <a:r>
              <a:rPr lang="lv-LV" sz="1200" dirty="0" err="1"/>
              <a:t>Rossum</a:t>
            </a:r>
            <a:r>
              <a:rPr lang="lv-LV" sz="1200" dirty="0"/>
              <a:t>, </a:t>
            </a:r>
            <a:r>
              <a:rPr lang="lv-LV" sz="1200" dirty="0" err="1"/>
              <a:t>Christof</a:t>
            </a:r>
            <a:r>
              <a:rPr lang="lv-LV" sz="1200" dirty="0"/>
              <a:t> </a:t>
            </a:r>
            <a:r>
              <a:rPr lang="lv-LV" sz="1200" dirty="0" err="1"/>
              <a:t>Schöch</a:t>
            </a:r>
            <a:r>
              <a:rPr lang="lv-LV" sz="1200" dirty="0"/>
              <a:t>, </a:t>
            </a:r>
            <a:r>
              <a:rPr lang="lv-LV" sz="1200" dirty="0" err="1"/>
              <a:t>Artjoms</a:t>
            </a:r>
            <a:r>
              <a:rPr lang="lv-LV" sz="1200" dirty="0"/>
              <a:t> </a:t>
            </a:r>
            <a:r>
              <a:rPr lang="lv-LV" sz="1200" dirty="0" err="1"/>
              <a:t>Šeļa</a:t>
            </a:r>
            <a:r>
              <a:rPr lang="lv-LV" sz="1200" dirty="0"/>
              <a:t> </a:t>
            </a:r>
            <a:r>
              <a:rPr lang="lv-LV" sz="1200" dirty="0" err="1"/>
              <a:t>and</a:t>
            </a:r>
            <a:r>
              <a:rPr lang="lv-LV" sz="1200" dirty="0"/>
              <a:t> Karina </a:t>
            </a:r>
            <a:r>
              <a:rPr lang="lv-LV" sz="1200" dirty="0" err="1"/>
              <a:t>van</a:t>
            </a:r>
            <a:r>
              <a:rPr lang="lv-LV" sz="1200" dirty="0"/>
              <a:t> </a:t>
            </a:r>
            <a:r>
              <a:rPr lang="lv-LV" sz="1200" dirty="0" err="1"/>
              <a:t>Dalen-Oskam</a:t>
            </a:r>
            <a:r>
              <a:rPr lang="lv-LV" sz="1200" dirty="0"/>
              <a:t>. </a:t>
            </a:r>
            <a:r>
              <a:rPr lang="lv-LV" sz="1200" dirty="0" err="1"/>
              <a:t>Version</a:t>
            </a:r>
            <a:r>
              <a:rPr lang="lv-LV" sz="1200" dirty="0"/>
              <a:t> 1.1.0, </a:t>
            </a:r>
            <a:r>
              <a:rPr lang="lv-LV" sz="1200" dirty="0" err="1"/>
              <a:t>May</a:t>
            </a:r>
            <a:r>
              <a:rPr lang="lv-LV" sz="1200" dirty="0"/>
              <a:t> 5, 2023. </a:t>
            </a:r>
            <a:r>
              <a:rPr lang="lv-LV" sz="1200" dirty="0" err="1"/>
              <a:t>Trier</a:t>
            </a:r>
            <a:r>
              <a:rPr lang="lv-LV" sz="1200" dirty="0"/>
              <a:t>: CLS INFRA. URL: </a:t>
            </a:r>
            <a:r>
              <a:rPr lang="lv-LV" sz="1200" u="sng" dirty="0">
                <a:hlinkClick r:id="rId15"/>
              </a:rPr>
              <a:t>https://methods.clsinfra.io</a:t>
            </a:r>
            <a:r>
              <a:rPr lang="lv-LV" sz="1200" dirty="0"/>
              <a:t>, DOI: </a:t>
            </a:r>
            <a:r>
              <a:rPr lang="lv-LV" sz="1200" u="sng" dirty="0">
                <a:hlinkClick r:id="rId16"/>
              </a:rPr>
              <a:t>10.5281/zenodo.7892112</a:t>
            </a:r>
            <a:r>
              <a:rPr lang="lv-LV" sz="1200" dirty="0"/>
              <a:t>.</a:t>
            </a:r>
            <a:endParaRPr lang="de-DE" sz="1200" dirty="0"/>
          </a:p>
          <a:p>
            <a:pPr marL="11430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9237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1458400" y="3023575"/>
            <a:ext cx="1363800" cy="466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1"/>
          </p:nvPr>
        </p:nvSpPr>
        <p:spPr>
          <a:xfrm>
            <a:off x="130078" y="1335789"/>
            <a:ext cx="8496900" cy="3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de"/>
              <a:t>Überwachtes maschinelles Lernen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80" name="Google Shape;8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0075" y="1811750"/>
            <a:ext cx="1124109" cy="9482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/>
          <p:nvPr/>
        </p:nvSpPr>
        <p:spPr>
          <a:xfrm>
            <a:off x="264950" y="1920525"/>
            <a:ext cx="240300" cy="222900"/>
          </a:xfrm>
          <a:prstGeom prst="ellipse">
            <a:avLst/>
          </a:prstGeom>
          <a:solidFill>
            <a:srgbClr val="45818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843950" y="1920525"/>
            <a:ext cx="240300" cy="2229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505250" y="2174425"/>
            <a:ext cx="240300" cy="2229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9"/>
          <p:cNvPicPr preferRelativeResize="0"/>
          <p:nvPr/>
        </p:nvPicPr>
        <p:blipFill rotWithShape="1">
          <a:blip r:embed="rId4">
            <a:alphaModFix/>
          </a:blip>
          <a:srcRect b="59150"/>
          <a:stretch/>
        </p:blipFill>
        <p:spPr>
          <a:xfrm>
            <a:off x="161175" y="2716650"/>
            <a:ext cx="1236450" cy="9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6350" y="2014375"/>
            <a:ext cx="1047875" cy="13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/>
          <p:nvPr/>
        </p:nvSpPr>
        <p:spPr>
          <a:xfrm>
            <a:off x="1458388" y="2012725"/>
            <a:ext cx="1363800" cy="49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458400" y="2504575"/>
            <a:ext cx="1363800" cy="519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9"/>
          <p:cNvCxnSpPr/>
          <p:nvPr/>
        </p:nvCxnSpPr>
        <p:spPr>
          <a:xfrm>
            <a:off x="1882350" y="2255125"/>
            <a:ext cx="326100" cy="87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9"/>
          <p:cNvCxnSpPr/>
          <p:nvPr/>
        </p:nvCxnSpPr>
        <p:spPr>
          <a:xfrm>
            <a:off x="2092050" y="2321950"/>
            <a:ext cx="429000" cy="0"/>
          </a:xfrm>
          <a:prstGeom prst="straightConnector1">
            <a:avLst/>
          </a:prstGeom>
          <a:noFill/>
          <a:ln w="2857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9"/>
          <p:cNvCxnSpPr/>
          <p:nvPr/>
        </p:nvCxnSpPr>
        <p:spPr>
          <a:xfrm>
            <a:off x="1916850" y="2691913"/>
            <a:ext cx="291600" cy="0"/>
          </a:xfrm>
          <a:prstGeom prst="straightConnector1">
            <a:avLst/>
          </a:prstGeom>
          <a:noFill/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9"/>
          <p:cNvCxnSpPr/>
          <p:nvPr/>
        </p:nvCxnSpPr>
        <p:spPr>
          <a:xfrm>
            <a:off x="2100600" y="2764075"/>
            <a:ext cx="411900" cy="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9"/>
          <p:cNvCxnSpPr/>
          <p:nvPr/>
        </p:nvCxnSpPr>
        <p:spPr>
          <a:xfrm rot="10800000" flipH="1">
            <a:off x="1882350" y="2880925"/>
            <a:ext cx="497400" cy="25800"/>
          </a:xfrm>
          <a:prstGeom prst="straightConnector1">
            <a:avLst/>
          </a:prstGeom>
          <a:noFill/>
          <a:ln w="28575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" name="Google Shape;9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0975" y="2014386"/>
            <a:ext cx="1000666" cy="7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83534" y="2952613"/>
            <a:ext cx="588475" cy="717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9"/>
          <p:cNvCxnSpPr/>
          <p:nvPr/>
        </p:nvCxnSpPr>
        <p:spPr>
          <a:xfrm>
            <a:off x="3830975" y="2679325"/>
            <a:ext cx="291600" cy="4290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" name="Google Shape;96;p9"/>
          <p:cNvCxnSpPr/>
          <p:nvPr/>
        </p:nvCxnSpPr>
        <p:spPr>
          <a:xfrm rot="10800000" flipH="1">
            <a:off x="4495150" y="2679325"/>
            <a:ext cx="291600" cy="4290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7" name="Google Shape;97;p9"/>
          <p:cNvSpPr/>
          <p:nvPr/>
        </p:nvSpPr>
        <p:spPr>
          <a:xfrm>
            <a:off x="3716213" y="1956750"/>
            <a:ext cx="1180800" cy="17748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300" y="1920525"/>
            <a:ext cx="1363800" cy="14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 rotWithShape="1">
          <a:blip r:embed="rId4">
            <a:alphaModFix/>
          </a:blip>
          <a:srcRect b="59150"/>
          <a:stretch/>
        </p:blipFill>
        <p:spPr>
          <a:xfrm>
            <a:off x="7138675" y="1944088"/>
            <a:ext cx="1236450" cy="9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7657275" y="2782550"/>
            <a:ext cx="1124109" cy="94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9"/>
          <p:cNvSpPr txBox="1"/>
          <p:nvPr/>
        </p:nvSpPr>
        <p:spPr>
          <a:xfrm>
            <a:off x="7770975" y="3108325"/>
            <a:ext cx="896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de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Richtig/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de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5411300" y="2952625"/>
            <a:ext cx="1363800" cy="49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 txBox="1"/>
          <p:nvPr/>
        </p:nvSpPr>
        <p:spPr>
          <a:xfrm>
            <a:off x="2581900" y="2060863"/>
            <a:ext cx="240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335850" y="293925"/>
            <a:ext cx="8472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700" b="1"/>
              <a:t>Named Entity Recognition (NER)</a:t>
            </a:r>
            <a:endParaRPr sz="2700" b="1"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4975" y="906825"/>
            <a:ext cx="2382955" cy="39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475400" y="1597850"/>
            <a:ext cx="2231700" cy="1116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050" y="2713850"/>
            <a:ext cx="224400" cy="4623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822050" y="3176150"/>
            <a:ext cx="1538400" cy="1848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378900" y="1123525"/>
            <a:ext cx="2904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4128550" y="1440975"/>
            <a:ext cx="2904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5705600" y="1533975"/>
            <a:ext cx="2046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669300" y="2081975"/>
            <a:ext cx="3162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426800" y="2511700"/>
            <a:ext cx="2637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731025" y="2511700"/>
            <a:ext cx="3162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020800" y="3587400"/>
            <a:ext cx="290400" cy="33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5342275" y="3587400"/>
            <a:ext cx="190800" cy="33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 rot="10800000" flipH="1">
            <a:off x="6022900" y="3918100"/>
            <a:ext cx="276000" cy="33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 rot="10800000" flipH="1">
            <a:off x="4120075" y="4017675"/>
            <a:ext cx="204600" cy="33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/>
          <p:nvPr/>
        </p:nvSpPr>
        <p:spPr>
          <a:xfrm rot="10800000" flipH="1">
            <a:off x="5262875" y="4017675"/>
            <a:ext cx="263700" cy="33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/>
          <p:nvPr/>
        </p:nvSpPr>
        <p:spPr>
          <a:xfrm rot="10800000" flipH="1">
            <a:off x="5567125" y="4017675"/>
            <a:ext cx="197100" cy="33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764225" y="4242150"/>
            <a:ext cx="190800" cy="33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4695250" y="4347775"/>
            <a:ext cx="2904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5203550" y="4347775"/>
            <a:ext cx="190800" cy="33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5441900" y="4347775"/>
            <a:ext cx="2637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5859900" y="2828625"/>
            <a:ext cx="190800" cy="330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4115650" y="3060250"/>
            <a:ext cx="2244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5609125" y="3360950"/>
            <a:ext cx="2904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5305825" y="3360950"/>
            <a:ext cx="2637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5939125" y="3373375"/>
            <a:ext cx="359700" cy="330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5827425" y="3492750"/>
            <a:ext cx="471300" cy="33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4128550" y="3587400"/>
            <a:ext cx="540600" cy="330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440625" y="4242150"/>
            <a:ext cx="359700" cy="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6"/>
          <p:cNvCxnSpPr>
            <a:stCxn id="113" idx="1"/>
          </p:cNvCxnSpPr>
          <p:nvPr/>
        </p:nvCxnSpPr>
        <p:spPr>
          <a:xfrm flipH="1">
            <a:off x="2713600" y="1140025"/>
            <a:ext cx="1665300" cy="702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16"/>
          <p:cNvCxnSpPr>
            <a:stCxn id="114" idx="1"/>
          </p:cNvCxnSpPr>
          <p:nvPr/>
        </p:nvCxnSpPr>
        <p:spPr>
          <a:xfrm flipH="1">
            <a:off x="2687350" y="1457475"/>
            <a:ext cx="1441200" cy="21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16"/>
          <p:cNvCxnSpPr/>
          <p:nvPr/>
        </p:nvCxnSpPr>
        <p:spPr>
          <a:xfrm flipH="1">
            <a:off x="2733500" y="1550475"/>
            <a:ext cx="2972100" cy="450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140;p16"/>
          <p:cNvCxnSpPr/>
          <p:nvPr/>
        </p:nvCxnSpPr>
        <p:spPr>
          <a:xfrm rot="10800000">
            <a:off x="2726800" y="1908275"/>
            <a:ext cx="1942500" cy="190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16"/>
          <p:cNvCxnSpPr>
            <a:stCxn id="117" idx="1"/>
            <a:endCxn id="110" idx="3"/>
          </p:cNvCxnSpPr>
          <p:nvPr/>
        </p:nvCxnSpPr>
        <p:spPr>
          <a:xfrm rot="10800000">
            <a:off x="2707200" y="2155900"/>
            <a:ext cx="1719600" cy="372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16"/>
          <p:cNvCxnSpPr>
            <a:stCxn id="118" idx="1"/>
          </p:cNvCxnSpPr>
          <p:nvPr/>
        </p:nvCxnSpPr>
        <p:spPr>
          <a:xfrm rot="10800000">
            <a:off x="2727025" y="1947700"/>
            <a:ext cx="2004000" cy="580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>
            <a:stCxn id="130" idx="1"/>
          </p:cNvCxnSpPr>
          <p:nvPr/>
        </p:nvCxnSpPr>
        <p:spPr>
          <a:xfrm rot="10800000">
            <a:off x="2687350" y="2634550"/>
            <a:ext cx="1428300" cy="442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>
            <a:stCxn id="132" idx="1"/>
          </p:cNvCxnSpPr>
          <p:nvPr/>
        </p:nvCxnSpPr>
        <p:spPr>
          <a:xfrm rot="10800000">
            <a:off x="2713825" y="2442950"/>
            <a:ext cx="2592000" cy="934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>
            <a:stCxn id="129" idx="1"/>
          </p:cNvCxnSpPr>
          <p:nvPr/>
        </p:nvCxnSpPr>
        <p:spPr>
          <a:xfrm rot="10800000">
            <a:off x="2727000" y="2297625"/>
            <a:ext cx="3132900" cy="547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16"/>
          <p:cNvCxnSpPr>
            <a:stCxn id="133" idx="1"/>
          </p:cNvCxnSpPr>
          <p:nvPr/>
        </p:nvCxnSpPr>
        <p:spPr>
          <a:xfrm rot="10800000">
            <a:off x="2713825" y="2522275"/>
            <a:ext cx="3225300" cy="86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16"/>
          <p:cNvCxnSpPr>
            <a:stCxn id="135" idx="1"/>
          </p:cNvCxnSpPr>
          <p:nvPr/>
        </p:nvCxnSpPr>
        <p:spPr>
          <a:xfrm rot="10800000">
            <a:off x="1994050" y="2727000"/>
            <a:ext cx="2134500" cy="87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16"/>
          <p:cNvCxnSpPr>
            <a:stCxn id="119" idx="1"/>
          </p:cNvCxnSpPr>
          <p:nvPr/>
        </p:nvCxnSpPr>
        <p:spPr>
          <a:xfrm rot="10800000">
            <a:off x="2628000" y="2667600"/>
            <a:ext cx="2392800" cy="936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16"/>
          <p:cNvCxnSpPr/>
          <p:nvPr/>
        </p:nvCxnSpPr>
        <p:spPr>
          <a:xfrm rot="10800000">
            <a:off x="2542075" y="2733375"/>
            <a:ext cx="1578000" cy="130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16"/>
          <p:cNvCxnSpPr>
            <a:stCxn id="123" idx="1"/>
          </p:cNvCxnSpPr>
          <p:nvPr/>
        </p:nvCxnSpPr>
        <p:spPr>
          <a:xfrm rot="10800000">
            <a:off x="2707175" y="2601375"/>
            <a:ext cx="2555700" cy="1432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16"/>
          <p:cNvCxnSpPr>
            <a:stCxn id="121" idx="1"/>
          </p:cNvCxnSpPr>
          <p:nvPr/>
        </p:nvCxnSpPr>
        <p:spPr>
          <a:xfrm rot="10800000">
            <a:off x="2720200" y="2377000"/>
            <a:ext cx="3302700" cy="155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16"/>
          <p:cNvCxnSpPr>
            <a:stCxn id="134" idx="1"/>
          </p:cNvCxnSpPr>
          <p:nvPr/>
        </p:nvCxnSpPr>
        <p:spPr>
          <a:xfrm rot="10800000">
            <a:off x="2726925" y="2350650"/>
            <a:ext cx="3100500" cy="1158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16"/>
          <p:cNvCxnSpPr/>
          <p:nvPr/>
        </p:nvCxnSpPr>
        <p:spPr>
          <a:xfrm rot="10800000">
            <a:off x="2614675" y="2700375"/>
            <a:ext cx="3051000" cy="1317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6"/>
          <p:cNvCxnSpPr>
            <a:stCxn id="125" idx="1"/>
          </p:cNvCxnSpPr>
          <p:nvPr/>
        </p:nvCxnSpPr>
        <p:spPr>
          <a:xfrm rot="10800000">
            <a:off x="2456125" y="2726850"/>
            <a:ext cx="3308100" cy="1531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16"/>
          <p:cNvCxnSpPr>
            <a:stCxn id="127" idx="1"/>
          </p:cNvCxnSpPr>
          <p:nvPr/>
        </p:nvCxnSpPr>
        <p:spPr>
          <a:xfrm rot="10800000">
            <a:off x="2720450" y="2489275"/>
            <a:ext cx="2483100" cy="1875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16"/>
          <p:cNvCxnSpPr>
            <a:stCxn id="136" idx="1"/>
            <a:endCxn id="110" idx="3"/>
          </p:cNvCxnSpPr>
          <p:nvPr/>
        </p:nvCxnSpPr>
        <p:spPr>
          <a:xfrm rot="10800000">
            <a:off x="2707225" y="2155950"/>
            <a:ext cx="1733400" cy="21027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16"/>
          <p:cNvCxnSpPr>
            <a:stCxn id="126" idx="1"/>
          </p:cNvCxnSpPr>
          <p:nvPr/>
        </p:nvCxnSpPr>
        <p:spPr>
          <a:xfrm rot="10800000">
            <a:off x="2746750" y="2568475"/>
            <a:ext cx="1948500" cy="179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16"/>
          <p:cNvCxnSpPr>
            <a:stCxn id="128" idx="2"/>
            <a:endCxn id="110" idx="3"/>
          </p:cNvCxnSpPr>
          <p:nvPr/>
        </p:nvCxnSpPr>
        <p:spPr>
          <a:xfrm rot="5400000" flipH="1">
            <a:off x="3028100" y="1835125"/>
            <a:ext cx="2224800" cy="2866500"/>
          </a:xfrm>
          <a:prstGeom prst="curvedConnector4">
            <a:avLst>
              <a:gd name="adj1" fmla="val -10703"/>
              <a:gd name="adj2" fmla="val 52302"/>
            </a:avLst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6"/>
          <p:cNvCxnSpPr>
            <a:stCxn id="131" idx="0"/>
          </p:cNvCxnSpPr>
          <p:nvPr/>
        </p:nvCxnSpPr>
        <p:spPr>
          <a:xfrm rot="5400000" flipH="1">
            <a:off x="3560575" y="1167200"/>
            <a:ext cx="1360200" cy="3027300"/>
          </a:xfrm>
          <a:prstGeom prst="curvedConnector2">
            <a:avLst/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16"/>
          <p:cNvSpPr txBox="1"/>
          <p:nvPr/>
        </p:nvSpPr>
        <p:spPr>
          <a:xfrm>
            <a:off x="3930650" y="4811625"/>
            <a:ext cx="375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de"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Quelle: Rushdie, Salman (1988): </a:t>
            </a:r>
            <a:r>
              <a:rPr lang="de" sz="600" b="0" i="1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Die satanischen Verse</a:t>
            </a:r>
            <a:r>
              <a:rPr lang="de" sz="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München: Penguin.</a:t>
            </a:r>
            <a:endParaRPr sz="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>
            <a:off x="552500" y="906825"/>
            <a:ext cx="2840700" cy="3604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7"/>
          <p:cNvSpPr txBox="1">
            <a:spLocks noGrp="1"/>
          </p:cNvSpPr>
          <p:nvPr>
            <p:ph type="ctrTitle"/>
          </p:nvPr>
        </p:nvSpPr>
        <p:spPr>
          <a:xfrm>
            <a:off x="486025" y="168775"/>
            <a:ext cx="8472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700" b="1"/>
              <a:t>Named Entity Recognition: Eckdaten</a:t>
            </a:r>
            <a:endParaRPr sz="2700" b="1"/>
          </a:p>
        </p:txBody>
      </p:sp>
      <p:sp>
        <p:nvSpPr>
          <p:cNvPr id="167" name="Google Shape;167;p17"/>
          <p:cNvSpPr txBox="1"/>
          <p:nvPr/>
        </p:nvSpPr>
        <p:spPr>
          <a:xfrm>
            <a:off x="649550" y="1123575"/>
            <a:ext cx="26466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Ziel</a:t>
            </a:r>
            <a:r>
              <a:rPr lang="de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Entitäten in Texten automatisiert erkennen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Ursprung</a:t>
            </a:r>
            <a:r>
              <a:rPr lang="de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 Computerlinguistik entwickelt (</a:t>
            </a:r>
            <a:r>
              <a:rPr lang="de" sz="1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 Language Processing</a:t>
            </a:r>
            <a:r>
              <a:rPr lang="de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Machine-Learning-Typ</a:t>
            </a:r>
            <a:r>
              <a:rPr lang="de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Verfahren des überwachten maschinellen Lernens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 rotWithShape="1">
          <a:blip r:embed="rId4">
            <a:alphaModFix/>
          </a:blip>
          <a:srcRect l="1088" t="2772" b="2288"/>
          <a:stretch/>
        </p:blipFill>
        <p:spPr>
          <a:xfrm>
            <a:off x="3591875" y="1689363"/>
            <a:ext cx="3090002" cy="20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231200" y="530100"/>
            <a:ext cx="817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Überwachtes maschinellens Lernen in vier Schritten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133825" y="1828650"/>
            <a:ext cx="782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407125" y="1519600"/>
            <a:ext cx="67407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de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Korpuskonstituierung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de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Annotationsrichtlinien / Kategorien bestimmen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de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Manuelle Annotation von Trainings- und Validationsdaten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de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Modellerstellung und Performanztest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267875" y="131725"/>
            <a:ext cx="8171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Überwachtes maschinelles Lernen: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Ein repetitiver Prozess 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name="adj" fmla="val 16067"/>
            </a:avLst>
          </a:prstGeom>
          <a:solidFill>
            <a:srgbClr val="000000">
              <a:alpha val="1058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24"/>
          <p:cNvGrpSpPr/>
          <p:nvPr/>
        </p:nvGrpSpPr>
        <p:grpSpPr>
          <a:xfrm>
            <a:off x="1399998" y="1315125"/>
            <a:ext cx="2212471" cy="669600"/>
            <a:chOff x="1399998" y="1315125"/>
            <a:chExt cx="2212471" cy="669600"/>
          </a:xfrm>
        </p:grpSpPr>
        <p:cxnSp>
          <p:nvCxnSpPr>
            <p:cNvPr id="183" name="Google Shape;183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A1C3FA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84" name="Google Shape;184;p24"/>
            <p:cNvSpPr txBox="1"/>
            <p:nvPr/>
          </p:nvSpPr>
          <p:spPr>
            <a:xfrm>
              <a:off x="1399998" y="1315125"/>
              <a:ext cx="17760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Performanztest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4"/>
          <p:cNvGrpSpPr/>
          <p:nvPr/>
        </p:nvGrpSpPr>
        <p:grpSpPr>
          <a:xfrm>
            <a:off x="5517319" y="1315125"/>
            <a:ext cx="2618906" cy="669600"/>
            <a:chOff x="5517319" y="1315125"/>
            <a:chExt cx="2618906" cy="669600"/>
          </a:xfrm>
        </p:grpSpPr>
        <p:cxnSp>
          <p:nvCxnSpPr>
            <p:cNvPr id="186" name="Google Shape;186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0944A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87" name="Google Shape;187;p24"/>
            <p:cNvSpPr txBox="1"/>
            <p:nvPr/>
          </p:nvSpPr>
          <p:spPr>
            <a:xfrm>
              <a:off x="5962125" y="1315125"/>
              <a:ext cx="21741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Guidelines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zur 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Annotation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4"/>
          <p:cNvGrpSpPr/>
          <p:nvPr/>
        </p:nvGrpSpPr>
        <p:grpSpPr>
          <a:xfrm>
            <a:off x="3808226" y="3535140"/>
            <a:ext cx="1495200" cy="1143796"/>
            <a:chOff x="3808226" y="3535140"/>
            <a:chExt cx="1495200" cy="1143796"/>
          </a:xfrm>
        </p:grpSpPr>
        <p:cxnSp>
          <p:nvCxnSpPr>
            <p:cNvPr id="189" name="Google Shape;189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307BF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190" name="Google Shape;190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Manuelle Annotation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4"/>
          <p:cNvSpPr txBox="1"/>
          <p:nvPr/>
        </p:nvSpPr>
        <p:spPr>
          <a:xfrm>
            <a:off x="3845774" y="2056450"/>
            <a:ext cx="1671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Modelltraining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0944A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/>
        </p:nvSpPr>
        <p:spPr>
          <a:xfrm rot="-1800047" flipH="1">
            <a:off x="3221956" y="1086434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A1C3FA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A1C3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/>
          <p:nvPr/>
        </p:nvSpPr>
        <p:spPr>
          <a:xfrm rot="-9000757" flipH="1">
            <a:off x="3220953" y="1084808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307BF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 rot="-1027861">
            <a:off x="5485874" y="2849832"/>
            <a:ext cx="312672" cy="312672"/>
          </a:xfrm>
          <a:prstGeom prst="rtTriangle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4"/>
          <p:cNvSpPr/>
          <p:nvPr/>
        </p:nvSpPr>
        <p:spPr>
          <a:xfrm rot="6359841">
            <a:off x="3315801" y="2847762"/>
            <a:ext cx="363580" cy="36358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/>
        </p:nvSpPr>
        <p:spPr>
          <a:xfrm>
            <a:off x="230425" y="173175"/>
            <a:ext cx="8000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NER als Vorbereitung für Netzwerkanalysen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2100" y="1018150"/>
            <a:ext cx="5451102" cy="38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575" y="768825"/>
            <a:ext cx="6728402" cy="27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6272525" y="812175"/>
            <a:ext cx="237600" cy="112200"/>
          </a:xfrm>
          <a:prstGeom prst="rect">
            <a:avLst/>
          </a:prstGeom>
          <a:noFill/>
          <a:ln w="19050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175675" y="199425"/>
            <a:ext cx="579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NER als Teil der Briefanalyse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1868575" y="2317550"/>
            <a:ext cx="3274800" cy="693300"/>
          </a:xfrm>
          <a:prstGeom prst="rect">
            <a:avLst/>
          </a:prstGeom>
          <a:noFill/>
          <a:ln w="19050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895025" y="3661575"/>
            <a:ext cx="1347000" cy="1262100"/>
          </a:xfrm>
          <a:prstGeom prst="rect">
            <a:avLst/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Bahr, Hermann</a:t>
            </a:r>
            <a:b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Behrens, Lilli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Behrens, Peter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Dehmel, Ida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Dehmel, Richard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Erzberger, Matthias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3266700" y="3661575"/>
            <a:ext cx="1305300" cy="1416000"/>
          </a:xfrm>
          <a:prstGeom prst="rect">
            <a:avLst/>
          </a:prstGeom>
          <a:noFill/>
          <a:ln w="9525" cap="flat" cmpd="sng">
            <a:solidFill>
              <a:srgbClr val="307B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Belgien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Berlin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Bordeaux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Brünn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Darmstadt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Dortmund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Microsoft Macintosh PowerPoint</Application>
  <PresentationFormat>Bildschirmpräsentation (16:9)</PresentationFormat>
  <Paragraphs>138</Paragraphs>
  <Slides>20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Montserrat</vt:lpstr>
      <vt:lpstr>Rokkitt</vt:lpstr>
      <vt:lpstr>Calibri</vt:lpstr>
      <vt:lpstr>Arial</vt:lpstr>
      <vt:lpstr>Simple Light</vt:lpstr>
      <vt:lpstr>Named Entity Recognition für Geisteswissenschaftler:innen</vt:lpstr>
      <vt:lpstr>PowerPoint-Präsentation</vt:lpstr>
      <vt:lpstr>PowerPoint-Präsentation</vt:lpstr>
      <vt:lpstr>Named Entity Recognition (NER)</vt:lpstr>
      <vt:lpstr>Named Entity Recognition: Eckdaten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Referenzierung von Orten und Räumen in Erzähltexten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Hands on II: Classifier trainieren</vt:lpstr>
      <vt:lpstr>Hands on II: Classifier trainieren</vt:lpstr>
      <vt:lpstr>Weiterführende Literatur 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Named Entity Recognition für Geisteswissenschaftler:innen</dc:title>
  <cp:lastModifiedBy>Marie Flüh</cp:lastModifiedBy>
  <cp:revision>6</cp:revision>
  <dcterms:modified xsi:type="dcterms:W3CDTF">2023-08-07T16:18:00Z</dcterms:modified>
</cp:coreProperties>
</file>